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101453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49206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4900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87628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3629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1563301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394943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31227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252509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868B1-CCEE-4919-91D1-E9FFBD1E4FC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30617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E868B1-CCEE-4919-91D1-E9FFBD1E4FC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404913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E868B1-CCEE-4919-91D1-E9FFBD1E4FC1}"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253759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E868B1-CCEE-4919-91D1-E9FFBD1E4FC1}"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28052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868B1-CCEE-4919-91D1-E9FFBD1E4FC1}"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88897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868B1-CCEE-4919-91D1-E9FFBD1E4FC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283183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868B1-CCEE-4919-91D1-E9FFBD1E4FC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7DD7E-14DE-444F-824D-AF331E7769D2}" type="slidenum">
              <a:rPr lang="en-US" smtClean="0"/>
              <a:t>‹#›</a:t>
            </a:fld>
            <a:endParaRPr lang="en-US"/>
          </a:p>
        </p:txBody>
      </p:sp>
    </p:spTree>
    <p:extLst>
      <p:ext uri="{BB962C8B-B14F-4D97-AF65-F5344CB8AC3E}">
        <p14:creationId xmlns:p14="http://schemas.microsoft.com/office/powerpoint/2010/main" val="376869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E868B1-CCEE-4919-91D1-E9FFBD1E4FC1}" type="datetimeFigureOut">
              <a:rPr lang="en-US" smtClean="0"/>
              <a:t>4/6/2021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07DD7E-14DE-444F-824D-AF331E7769D2}" type="slidenum">
              <a:rPr lang="en-US" smtClean="0"/>
              <a:t>‹#›</a:t>
            </a:fld>
            <a:endParaRPr lang="en-US"/>
          </a:p>
        </p:txBody>
      </p:sp>
    </p:spTree>
    <p:extLst>
      <p:ext uri="{BB962C8B-B14F-4D97-AF65-F5344CB8AC3E}">
        <p14:creationId xmlns:p14="http://schemas.microsoft.com/office/powerpoint/2010/main" val="8751618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search?q=inventory+management+system&amp;rlz=1C1CHBF_enKE883KE883&amp;sxsrf=ALeKk01ioYmLWebge784dzOngdeY7yPpoQ:1617698713266&amp;source=lnms&amp;tbm=isch&amp;sa=X&amp;ved=2ahUKEwjNi6GpnenvAhUzonEKHd0NAWcQ_AUoAXoECAEQAw&amp;biw=1366&amp;bih=635"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search?q=inventory+management+system&amp;rlz=1C1CHBF_enKE883KE883&amp;sxsrf=ALeKk01ioYmLWebge784dzOngdeY7yPpoQ:1617698713266&amp;source=lnms&amp;tbm=isch&amp;sa=X&amp;ved=2ahUKEwjNi6GpnenvAhUzonEKHd0NAWcQ_AUoAXoECAEQAw&amp;biw=1366&amp;bih=635"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hyperlink" Target="https://www.google.com/search?q=inventory+management+system&amp;rlz=1C1CHBF_enKE883KE883&amp;sxsrf=ALeKk01ioYmLWebge784dzOngdeY7yPpoQ:1617698713266&amp;source=lnms&amp;tbm=isch&amp;sa=X&amp;ved=2ahUKEwjNi6GpnenvAhUzonEKHd0NAWcQ_AUoAXoECAEQAw&amp;biw=1366&amp;bih=635" TargetMode="External"/><Relationship Id="rId4" Type="http://schemas.openxmlformats.org/officeDocument/2006/relationships/hyperlink" Target="https://www.youtube.com/watch?v=VHrEX9WI4L0"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FTygpfEFFKw"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5.png"/><Relationship Id="rId4" Type="http://schemas.openxmlformats.org/officeDocument/2006/relationships/hyperlink" Target="https://www.youtube.com/watch?v=w4ralwhJR9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B8D38D-60B1-452B-90EC-2551B2D3B020}"/>
              </a:ext>
            </a:extLst>
          </p:cNvPr>
          <p:cNvPicPr>
            <a:picLocks noChangeAspect="1"/>
          </p:cNvPicPr>
          <p:nvPr/>
        </p:nvPicPr>
        <p:blipFill rotWithShape="1">
          <a:blip r:embed="rId2"/>
          <a:srcRect t="10138" b="5593"/>
          <a:stretch/>
        </p:blipFill>
        <p:spPr>
          <a:xfrm>
            <a:off x="20" y="10"/>
            <a:ext cx="12191980" cy="6857990"/>
          </a:xfrm>
          <a:prstGeom prst="rect">
            <a:avLst/>
          </a:prstGeom>
        </p:spPr>
      </p:pic>
      <p:sp>
        <p:nvSpPr>
          <p:cNvPr id="2" name="Title 1">
            <a:extLst>
              <a:ext uri="{FF2B5EF4-FFF2-40B4-BE49-F238E27FC236}">
                <a16:creationId xmlns:a16="http://schemas.microsoft.com/office/drawing/2014/main" id="{1E12198D-E18C-4325-9C72-937637BF828F}"/>
              </a:ext>
            </a:extLst>
          </p:cNvPr>
          <p:cNvSpPr>
            <a:spLocks noGrp="1"/>
          </p:cNvSpPr>
          <p:nvPr>
            <p:ph type="ctrTitle"/>
          </p:nvPr>
        </p:nvSpPr>
        <p:spPr>
          <a:xfrm>
            <a:off x="6231989" y="703393"/>
            <a:ext cx="5642074" cy="1955402"/>
          </a:xfrm>
        </p:spPr>
        <p:txBody>
          <a:bodyPr>
            <a:normAutofit/>
          </a:bodyPr>
          <a:lstStyle/>
          <a:p>
            <a:r>
              <a:rPr lang="en-US" sz="4000" dirty="0"/>
              <a:t>PROPOSAL TO DEVELOP AN INVENTORY MANAGEMENT SYSTEM.</a:t>
            </a:r>
          </a:p>
        </p:txBody>
      </p:sp>
      <p:sp>
        <p:nvSpPr>
          <p:cNvPr id="3" name="Subtitle 2">
            <a:extLst>
              <a:ext uri="{FF2B5EF4-FFF2-40B4-BE49-F238E27FC236}">
                <a16:creationId xmlns:a16="http://schemas.microsoft.com/office/drawing/2014/main" id="{ABF07E50-092D-423A-9767-19A6013657CF}"/>
              </a:ext>
            </a:extLst>
          </p:cNvPr>
          <p:cNvSpPr>
            <a:spLocks noGrp="1"/>
          </p:cNvSpPr>
          <p:nvPr>
            <p:ph type="subTitle" idx="1"/>
          </p:nvPr>
        </p:nvSpPr>
        <p:spPr>
          <a:xfrm>
            <a:off x="6597748" y="3108960"/>
            <a:ext cx="5515424" cy="2816999"/>
          </a:xfrm>
        </p:spPr>
        <p:txBody>
          <a:bodyPr>
            <a:normAutofit/>
          </a:bodyPr>
          <a:lstStyle/>
          <a:p>
            <a:r>
              <a:rPr lang="en-US" sz="2000" dirty="0"/>
              <a:t>STUDENT NAME</a:t>
            </a:r>
          </a:p>
          <a:p>
            <a:r>
              <a:rPr lang="en-US" sz="2000" dirty="0"/>
              <a:t>INSTITUTION AFFILIATION</a:t>
            </a:r>
          </a:p>
          <a:p>
            <a:r>
              <a:rPr lang="en-US" sz="2000" dirty="0"/>
              <a:t>PROFESSORS NAME</a:t>
            </a:r>
          </a:p>
          <a:p>
            <a:r>
              <a:rPr lang="en-US" sz="2000" dirty="0"/>
              <a:t>DATE</a:t>
            </a:r>
          </a:p>
        </p:txBody>
      </p:sp>
    </p:spTree>
    <p:extLst>
      <p:ext uri="{BB962C8B-B14F-4D97-AF65-F5344CB8AC3E}">
        <p14:creationId xmlns:p14="http://schemas.microsoft.com/office/powerpoint/2010/main" val="100017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7C48-066D-427E-8317-00F49DC79B0A}"/>
              </a:ext>
            </a:extLst>
          </p:cNvPr>
          <p:cNvSpPr>
            <a:spLocks noGrp="1"/>
          </p:cNvSpPr>
          <p:nvPr>
            <p:ph type="title"/>
          </p:nvPr>
        </p:nvSpPr>
        <p:spPr>
          <a:xfrm>
            <a:off x="1398551" y="686873"/>
            <a:ext cx="8596668" cy="1320800"/>
          </a:xfrm>
        </p:spPr>
        <p:txBody>
          <a:bodyPr>
            <a:normAutofit fontScale="90000"/>
          </a:bodyPr>
          <a:lstStyle/>
          <a:p>
            <a:pPr algn="ctr"/>
            <a:r>
              <a:rPr lang="en-US" b="1" dirty="0"/>
              <a:t>Conclusion.</a:t>
            </a:r>
            <a:br>
              <a:rPr lang="en-US" b="1" dirty="0"/>
            </a:br>
            <a:r>
              <a:rPr lang="en-US" sz="1200" b="1" dirty="0"/>
              <a:t>image link: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inventory management system images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b="1" dirty="0"/>
          </a:p>
        </p:txBody>
      </p:sp>
      <p:sp>
        <p:nvSpPr>
          <p:cNvPr id="3" name="Content Placeholder 2">
            <a:extLst>
              <a:ext uri="{FF2B5EF4-FFF2-40B4-BE49-F238E27FC236}">
                <a16:creationId xmlns:a16="http://schemas.microsoft.com/office/drawing/2014/main" id="{4BE01439-14F1-463C-9DC1-45AF49447F4F}"/>
              </a:ext>
            </a:extLst>
          </p:cNvPr>
          <p:cNvSpPr>
            <a:spLocks noGrp="1"/>
          </p:cNvSpPr>
          <p:nvPr>
            <p:ph sz="half" idx="1"/>
          </p:nvPr>
        </p:nvSpPr>
        <p:spPr/>
        <p:txBody>
          <a:bodyPr>
            <a:normAutofit fontScale="85000" lnSpcReduction="10000"/>
          </a:bodyPr>
          <a:lstStyle/>
          <a:p>
            <a:pPr algn="ctr">
              <a:lnSpc>
                <a:spcPct val="200000"/>
              </a:lnSpc>
            </a:pPr>
            <a:r>
              <a:rPr lang="en-US" sz="1800" dirty="0">
                <a:effectLst/>
                <a:latin typeface="Times New Roman" panose="02020603050405020304" pitchFamily="18" charset="0"/>
                <a:ea typeface="Calibri" panose="020F0502020204030204" pitchFamily="34" charset="0"/>
              </a:rPr>
              <a:t>it is important for the company to monitor and control the flow of inventory and distribution of end-products to the markets.</a:t>
            </a:r>
          </a:p>
          <a:p>
            <a:pPr algn="ctr">
              <a:lnSpc>
                <a:spcPct val="200000"/>
              </a:lnSpc>
            </a:pPr>
            <a:r>
              <a:rPr lang="en-US" sz="1800" dirty="0">
                <a:effectLst/>
                <a:latin typeface="Times New Roman" panose="02020603050405020304" pitchFamily="18" charset="0"/>
                <a:ea typeface="Calibri" panose="020F0502020204030204" pitchFamily="34" charset="0"/>
              </a:rPr>
              <a:t>the company needs to offer exceptional methods for implementation of the proposal for the development of the inventory control system</a:t>
            </a:r>
          </a:p>
          <a:p>
            <a:pPr marL="0" indent="0">
              <a:buNone/>
            </a:pPr>
            <a:endParaRPr lang="en-US" dirty="0"/>
          </a:p>
        </p:txBody>
      </p:sp>
      <p:pic>
        <p:nvPicPr>
          <p:cNvPr id="5" name="Picture 10" descr="Inventory Management System | Free 14-Day Trial">
            <a:extLst>
              <a:ext uri="{FF2B5EF4-FFF2-40B4-BE49-F238E27FC236}">
                <a16:creationId xmlns:a16="http://schemas.microsoft.com/office/drawing/2014/main" id="{F72D1D7B-A14D-4CF0-B815-B520F001500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tretch/>
        </p:blipFill>
        <p:spPr bwMode="auto">
          <a:xfrm>
            <a:off x="5334000" y="3482181"/>
            <a:ext cx="36957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37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83C8-7CC7-4D9C-AA0C-7914077BAFBF}"/>
              </a:ext>
            </a:extLst>
          </p:cNvPr>
          <p:cNvSpPr>
            <a:spLocks noGrp="1"/>
          </p:cNvSpPr>
          <p:nvPr>
            <p:ph type="title"/>
          </p:nvPr>
        </p:nvSpPr>
        <p:spPr/>
        <p:txBody>
          <a:bodyPr/>
          <a:lstStyle/>
          <a:p>
            <a:pPr algn="ctr"/>
            <a:r>
              <a:rPr lang="en-US" b="1" dirty="0"/>
              <a:t>Reference. </a:t>
            </a:r>
          </a:p>
        </p:txBody>
      </p:sp>
      <p:sp>
        <p:nvSpPr>
          <p:cNvPr id="3" name="Content Placeholder 2">
            <a:extLst>
              <a:ext uri="{FF2B5EF4-FFF2-40B4-BE49-F238E27FC236}">
                <a16:creationId xmlns:a16="http://schemas.microsoft.com/office/drawing/2014/main" id="{2F17A287-20C7-4D01-9D4A-2774A5FBF26C}"/>
              </a:ext>
            </a:extLst>
          </p:cNvPr>
          <p:cNvSpPr>
            <a:spLocks noGrp="1"/>
          </p:cNvSpPr>
          <p:nvPr>
            <p:ph idx="1"/>
          </p:nvPr>
        </p:nvSpPr>
        <p:spPr>
          <a:xfrm>
            <a:off x="838200" y="1825624"/>
            <a:ext cx="10515600" cy="5219119"/>
          </a:xfrm>
        </p:spPr>
        <p:txBody>
          <a:bodyPr>
            <a:normAutofit fontScale="70000" lnSpcReduction="20000"/>
          </a:bodyPr>
          <a:lstStyle/>
          <a:p>
            <a:pPr marL="457200" marR="0" indent="-457200" algn="just">
              <a:lnSpc>
                <a:spcPct val="200000"/>
              </a:lnSpc>
              <a:spcBef>
                <a:spcPts val="0"/>
              </a:spcBef>
              <a:spcAft>
                <a:spcPts val="800"/>
              </a:spcAft>
            </a:pP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Atieh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M.,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Kaylani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 Al-</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abdallat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Qaderi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Ghoul, L.,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Jaradat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 &amp;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Hdairis</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 (2016). Performance improvement of inventory management system processes by an automated warehouse management system. </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Procedia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Cirp</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568-572.</a:t>
            </a:r>
          </a:p>
          <a:p>
            <a:pPr marL="457200" marR="0" indent="-457200" algn="just">
              <a:lnSpc>
                <a:spcPct val="20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Jain, S. (2015). Types of Contracts: General and Specific Contracts. </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Available at SSRN 2781255</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lgn="just">
              <a:lnSpc>
                <a:spcPct val="20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Star, S., Russ-Eft, D., Braverman, M. T., &amp; Levine, R. (2016). Performance measurement and performance indicators: A literature review and a proposed model for practical adoption. </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Human Resource Development Review</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151-181.</a:t>
            </a:r>
          </a:p>
          <a:p>
            <a:pPr marL="457200" marR="0" indent="-457200" algn="just">
              <a:lnSpc>
                <a:spcPct val="200000"/>
              </a:lnSpc>
              <a:spcBef>
                <a:spcPts val="0"/>
              </a:spcBef>
              <a:spcAft>
                <a:spcPts val="800"/>
              </a:spcAft>
            </a:pPr>
            <a:r>
              <a:rPr lang="en-US" b="0" i="0" dirty="0" err="1">
                <a:solidFill>
                  <a:srgbClr val="222222"/>
                </a:solidFill>
                <a:effectLst/>
                <a:latin typeface="Times New Roman" panose="02020603050405020304" pitchFamily="18" charset="0"/>
                <a:cs typeface="Times New Roman" panose="02020603050405020304" pitchFamily="18" charset="0"/>
              </a:rPr>
              <a:t>Valeva</a:t>
            </a:r>
            <a:r>
              <a:rPr lang="en-US" b="0" i="0" dirty="0">
                <a:solidFill>
                  <a:srgbClr val="222222"/>
                </a:solidFill>
                <a:effectLst/>
                <a:latin typeface="Times New Roman" panose="02020603050405020304" pitchFamily="18" charset="0"/>
                <a:cs typeface="Times New Roman" panose="02020603050405020304" pitchFamily="18" charset="0"/>
              </a:rPr>
              <a:t>, S., Hewitt, M., &amp; Thomas, B. W. (2020). Managing uncertainty in demand through inventory and workforce development. </a:t>
            </a:r>
            <a:r>
              <a:rPr lang="en-US" b="0" i="1" dirty="0">
                <a:solidFill>
                  <a:srgbClr val="222222"/>
                </a:solidFill>
                <a:effectLst/>
                <a:latin typeface="Times New Roman" panose="02020603050405020304" pitchFamily="18" charset="0"/>
                <a:cs typeface="Times New Roman" panose="02020603050405020304" pitchFamily="18" charset="0"/>
              </a:rPr>
              <a:t>International Journal of Production Research</a:t>
            </a:r>
            <a:r>
              <a:rPr lang="en-US" b="0" i="0" dirty="0">
                <a:solidFill>
                  <a:srgbClr val="222222"/>
                </a:solidFill>
                <a:effectLst/>
                <a:latin typeface="Times New Roman" panose="02020603050405020304" pitchFamily="18" charset="0"/>
                <a:cs typeface="Times New Roman" panose="02020603050405020304" pitchFamily="18" charset="0"/>
              </a:rPr>
              <a:t>, 1-21.</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4649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53F2-3DEB-4CF2-942D-674B4DC4C0F0}"/>
              </a:ext>
            </a:extLst>
          </p:cNvPr>
          <p:cNvSpPr>
            <a:spLocks noGrp="1"/>
          </p:cNvSpPr>
          <p:nvPr>
            <p:ph type="title"/>
          </p:nvPr>
        </p:nvSpPr>
        <p:spPr/>
        <p:txBody>
          <a:bodyPr/>
          <a:lstStyle/>
          <a:p>
            <a:pPr algn="ctr"/>
            <a:r>
              <a:rPr lang="en-US" b="1" dirty="0"/>
              <a:t>Agenda.</a:t>
            </a:r>
          </a:p>
        </p:txBody>
      </p:sp>
      <p:sp>
        <p:nvSpPr>
          <p:cNvPr id="3" name="Content Placeholder 2">
            <a:extLst>
              <a:ext uri="{FF2B5EF4-FFF2-40B4-BE49-F238E27FC236}">
                <a16:creationId xmlns:a16="http://schemas.microsoft.com/office/drawing/2014/main" id="{B240EDBF-3D7D-44C1-9DFE-1D38BEF4F422}"/>
              </a:ext>
            </a:extLst>
          </p:cNvPr>
          <p:cNvSpPr>
            <a:spLocks noGrp="1"/>
          </p:cNvSpPr>
          <p:nvPr>
            <p:ph sz="half" idx="1"/>
          </p:nvPr>
        </p:nvSpPr>
        <p:spPr>
          <a:xfrm>
            <a:off x="838200" y="1468192"/>
            <a:ext cx="5181600" cy="5138669"/>
          </a:xfrm>
        </p:spPr>
        <p:txBody>
          <a:bodyPr>
            <a:noAutofit/>
          </a:bodyPr>
          <a:lstStyle/>
          <a:p>
            <a:pPr algn="ctr">
              <a:lnSpc>
                <a:spcPct val="200000"/>
              </a:lnSpc>
            </a:pPr>
            <a:r>
              <a:rPr lang="en-US" sz="1800" dirty="0">
                <a:latin typeface="Times New Roman" panose="02020603050405020304" pitchFamily="18" charset="0"/>
                <a:cs typeface="Times New Roman" panose="02020603050405020304" pitchFamily="18" charset="0"/>
              </a:rPr>
              <a:t>Introduction</a:t>
            </a:r>
          </a:p>
          <a:p>
            <a:pPr algn="ctr">
              <a:lnSpc>
                <a:spcPct val="200000"/>
              </a:lnSpc>
            </a:pPr>
            <a:r>
              <a:rPr lang="en-US" sz="1800" dirty="0">
                <a:latin typeface="Times New Roman" panose="02020603050405020304" pitchFamily="18" charset="0"/>
                <a:cs typeface="Times New Roman" panose="02020603050405020304" pitchFamily="18" charset="0"/>
              </a:rPr>
              <a:t>Problem statement.</a:t>
            </a:r>
          </a:p>
          <a:p>
            <a:pPr algn="ctr">
              <a:lnSpc>
                <a:spcPct val="200000"/>
              </a:lnSpc>
            </a:pPr>
            <a:r>
              <a:rPr lang="en-US" sz="1800" dirty="0">
                <a:latin typeface="Times New Roman" panose="02020603050405020304" pitchFamily="18" charset="0"/>
                <a:cs typeface="Times New Roman" panose="02020603050405020304" pitchFamily="18" charset="0"/>
              </a:rPr>
              <a:t>Objectives. </a:t>
            </a:r>
          </a:p>
          <a:p>
            <a:pPr algn="ctr">
              <a:lnSpc>
                <a:spcPct val="200000"/>
              </a:lnSpc>
            </a:pPr>
            <a:r>
              <a:rPr lang="en-US" sz="1800" dirty="0">
                <a:latin typeface="Times New Roman" panose="02020603050405020304" pitchFamily="18" charset="0"/>
                <a:cs typeface="Times New Roman" panose="02020603050405020304" pitchFamily="18" charset="0"/>
              </a:rPr>
              <a:t>Background study.</a:t>
            </a:r>
          </a:p>
          <a:p>
            <a:pPr algn="ctr">
              <a:lnSpc>
                <a:spcPct val="200000"/>
              </a:lnSpc>
            </a:pPr>
            <a:r>
              <a:rPr lang="en-US" sz="1800" dirty="0">
                <a:latin typeface="Times New Roman" panose="02020603050405020304" pitchFamily="18" charset="0"/>
                <a:cs typeface="Times New Roman" panose="02020603050405020304" pitchFamily="18" charset="0"/>
              </a:rPr>
              <a:t>Methodology</a:t>
            </a:r>
          </a:p>
          <a:p>
            <a:pPr algn="ctr">
              <a:lnSpc>
                <a:spcPct val="200000"/>
              </a:lnSpc>
            </a:pPr>
            <a:r>
              <a:rPr lang="en-US" sz="1800" dirty="0">
                <a:latin typeface="Times New Roman" panose="02020603050405020304" pitchFamily="18" charset="0"/>
                <a:cs typeface="Times New Roman" panose="02020603050405020304" pitchFamily="18" charset="0"/>
              </a:rPr>
              <a:t>Performance analysis</a:t>
            </a:r>
          </a:p>
          <a:p>
            <a:pPr algn="ctr">
              <a:lnSpc>
                <a:spcPct val="200000"/>
              </a:lnSpc>
            </a:pPr>
            <a:r>
              <a:rPr lang="en-US" sz="1800" dirty="0">
                <a:latin typeface="Times New Roman" panose="02020603050405020304" pitchFamily="18" charset="0"/>
                <a:cs typeface="Times New Roman" panose="02020603050405020304" pitchFamily="18" charset="0"/>
              </a:rPr>
              <a:t>Conclusion</a:t>
            </a:r>
          </a:p>
          <a:p>
            <a:pPr algn="ctr">
              <a:lnSpc>
                <a:spcPct val="200000"/>
              </a:lnSpc>
            </a:pPr>
            <a:r>
              <a:rPr lang="en-US" sz="1000" b="1" dirty="0"/>
              <a:t>image link: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inventory management system images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1026" name="Picture 2" descr="Inventory Management System High Resolution Stock Photography and Images -  Alamy">
            <a:extLst>
              <a:ext uri="{FF2B5EF4-FFF2-40B4-BE49-F238E27FC236}">
                <a16:creationId xmlns:a16="http://schemas.microsoft.com/office/drawing/2014/main" id="{7493C91E-AD7A-43A2-A23C-46C867537BD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22773" y="1825624"/>
            <a:ext cx="3454690" cy="35062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20E2-C658-461C-A034-30934490B2C8}"/>
              </a:ext>
            </a:extLst>
          </p:cNvPr>
          <p:cNvSpPr>
            <a:spLocks noGrp="1"/>
          </p:cNvSpPr>
          <p:nvPr>
            <p:ph type="title"/>
          </p:nvPr>
        </p:nvSpPr>
        <p:spPr/>
        <p:txBody>
          <a:bodyPr/>
          <a:lstStyle/>
          <a:p>
            <a:pPr algn="ctr"/>
            <a:r>
              <a:rPr lang="en-US" b="1" dirty="0"/>
              <a:t>Introduction. </a:t>
            </a:r>
          </a:p>
        </p:txBody>
      </p:sp>
      <p:sp>
        <p:nvSpPr>
          <p:cNvPr id="3" name="Content Placeholder 2">
            <a:extLst>
              <a:ext uri="{FF2B5EF4-FFF2-40B4-BE49-F238E27FC236}">
                <a16:creationId xmlns:a16="http://schemas.microsoft.com/office/drawing/2014/main" id="{5C281680-8EAC-4A66-AD19-C8E461E35687}"/>
              </a:ext>
            </a:extLst>
          </p:cNvPr>
          <p:cNvSpPr>
            <a:spLocks noGrp="1"/>
          </p:cNvSpPr>
          <p:nvPr>
            <p:ph idx="1"/>
          </p:nvPr>
        </p:nvSpPr>
        <p:spPr/>
        <p:txBody>
          <a:bodyPr/>
          <a:lstStyle/>
          <a:p>
            <a:pPr algn="ctr">
              <a:lnSpc>
                <a:spcPct val="200000"/>
              </a:lnSpc>
            </a:pPr>
            <a:r>
              <a:rPr lang="en-US" b="0" i="0" dirty="0">
                <a:solidFill>
                  <a:srgbClr val="202124"/>
                </a:solidFill>
                <a:effectLst/>
                <a:latin typeface="Times New Roman" panose="02020603050405020304" pitchFamily="18" charset="0"/>
                <a:cs typeface="Times New Roman" panose="02020603050405020304" pitchFamily="18" charset="0"/>
              </a:rPr>
              <a:t>An inventory management is the process by which an individual or an organization  tracks goods and services throughout the supply chain of an organization. </a:t>
            </a:r>
          </a:p>
          <a:p>
            <a:pPr algn="ctr">
              <a:lnSpc>
                <a:spcPct val="200000"/>
              </a:lnSpc>
            </a:pPr>
            <a:r>
              <a:rPr lang="en-US" i="0" dirty="0">
                <a:solidFill>
                  <a:srgbClr val="202124"/>
                </a:solidFill>
                <a:effectLst/>
                <a:latin typeface="Times New Roman" panose="02020603050405020304" pitchFamily="18" charset="0"/>
                <a:cs typeface="Times New Roman" panose="02020603050405020304" pitchFamily="18" charset="0"/>
              </a:rPr>
              <a:t>It governs how you approach inventory management for your business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16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69C2-970D-4613-95C2-A7343B05B3C7}"/>
              </a:ext>
            </a:extLst>
          </p:cNvPr>
          <p:cNvSpPr>
            <a:spLocks noGrp="1"/>
          </p:cNvSpPr>
          <p:nvPr>
            <p:ph type="title"/>
          </p:nvPr>
        </p:nvSpPr>
        <p:spPr/>
        <p:txBody>
          <a:bodyPr/>
          <a:lstStyle/>
          <a:p>
            <a:pPr algn="ctr"/>
            <a:r>
              <a:rPr lang="en-US" b="1" dirty="0"/>
              <a:t>Problem Statement</a:t>
            </a:r>
          </a:p>
        </p:txBody>
      </p:sp>
      <p:sp>
        <p:nvSpPr>
          <p:cNvPr id="3" name="Content Placeholder 2">
            <a:extLst>
              <a:ext uri="{FF2B5EF4-FFF2-40B4-BE49-F238E27FC236}">
                <a16:creationId xmlns:a16="http://schemas.microsoft.com/office/drawing/2014/main" id="{E0AC6477-A4B1-4A15-AD08-BC341C89EC10}"/>
              </a:ext>
            </a:extLst>
          </p:cNvPr>
          <p:cNvSpPr>
            <a:spLocks noGrp="1"/>
          </p:cNvSpPr>
          <p:nvPr>
            <p:ph idx="1"/>
          </p:nvPr>
        </p:nvSpPr>
        <p:spPr>
          <a:xfrm>
            <a:off x="838200" y="1825625"/>
            <a:ext cx="10515600" cy="4111536"/>
          </a:xfrm>
        </p:spPr>
        <p:txBody>
          <a:bodyPr/>
          <a:lstStyle/>
          <a:p>
            <a:pPr algn="ctr">
              <a:lnSpc>
                <a:spcPct val="200000"/>
              </a:lnSpc>
            </a:pPr>
            <a:r>
              <a:rPr lang="en-US" sz="1800" dirty="0">
                <a:effectLst/>
                <a:latin typeface="Times New Roman" panose="02020603050405020304" pitchFamily="18" charset="0"/>
                <a:ea typeface="Calibri" panose="020F0502020204030204" pitchFamily="34" charset="0"/>
              </a:rPr>
              <a:t>The inability to effectively and efficiently manage the technical and the organizational processes led to the development of the new inventory control system. </a:t>
            </a:r>
          </a:p>
          <a:p>
            <a:pPr algn="ctr">
              <a:lnSpc>
                <a:spcPct val="200000"/>
              </a:lnSpc>
              <a:buFont typeface="Wingdings" panose="05000000000000000000" pitchFamily="2" charset="2"/>
              <a:buChar char="ü"/>
            </a:pPr>
            <a:r>
              <a:rPr lang="en-US" sz="1800" dirty="0">
                <a:latin typeface="Times New Roman" panose="02020603050405020304" pitchFamily="18" charset="0"/>
                <a:ea typeface="Calibri" panose="020F0502020204030204" pitchFamily="34" charset="0"/>
              </a:rPr>
              <a:t>These problems involved :</a:t>
            </a:r>
          </a:p>
          <a:p>
            <a:pPr algn="ctr">
              <a:lnSpc>
                <a:spcPct val="200000"/>
              </a:lnSpc>
              <a:buFont typeface="Wingdings" panose="05000000000000000000" pitchFamily="2" charset="2"/>
              <a:buChar char="ü"/>
            </a:pPr>
            <a:r>
              <a:rPr lang="en-US" sz="1800" dirty="0">
                <a:latin typeface="Times New Roman" panose="02020603050405020304" pitchFamily="18" charset="0"/>
                <a:ea typeface="Calibri" panose="020F0502020204030204" pitchFamily="34" charset="0"/>
              </a:rPr>
              <a:t>supply outages in high seasons,</a:t>
            </a:r>
          </a:p>
          <a:p>
            <a:pPr algn="ctr">
              <a:lnSpc>
                <a:spcPct val="200000"/>
              </a:lnSpc>
              <a:buFont typeface="Wingdings" panose="05000000000000000000" pitchFamily="2" charset="2"/>
              <a:buChar char="ü"/>
            </a:pPr>
            <a:r>
              <a:rPr lang="en-US" sz="1800" dirty="0">
                <a:latin typeface="Times New Roman" panose="02020603050405020304" pitchFamily="18" charset="0"/>
                <a:ea typeface="Calibri" panose="020F0502020204030204" pitchFamily="34" charset="0"/>
              </a:rPr>
              <a:t> frequent delays and </a:t>
            </a:r>
          </a:p>
          <a:p>
            <a:pPr algn="ctr">
              <a:lnSpc>
                <a:spcPct val="200000"/>
              </a:lnSpc>
              <a:buFont typeface="Wingdings" panose="05000000000000000000" pitchFamily="2" charset="2"/>
              <a:buChar char="ü"/>
            </a:pPr>
            <a:r>
              <a:rPr lang="en-US" sz="1800" dirty="0">
                <a:latin typeface="Times New Roman" panose="02020603050405020304" pitchFamily="18" charset="0"/>
                <a:ea typeface="Calibri" panose="020F0502020204030204" pitchFamily="34" charset="0"/>
              </a:rPr>
              <a:t>increased complaints from customers.</a:t>
            </a:r>
          </a:p>
          <a:p>
            <a:endParaRPr lang="en-US" dirty="0"/>
          </a:p>
        </p:txBody>
      </p:sp>
    </p:spTree>
    <p:extLst>
      <p:ext uri="{BB962C8B-B14F-4D97-AF65-F5344CB8AC3E}">
        <p14:creationId xmlns:p14="http://schemas.microsoft.com/office/powerpoint/2010/main" val="163898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1C29-370E-4F45-8CEC-CC9BAB21C4B8}"/>
              </a:ext>
            </a:extLst>
          </p:cNvPr>
          <p:cNvSpPr>
            <a:spLocks noGrp="1"/>
          </p:cNvSpPr>
          <p:nvPr>
            <p:ph type="title"/>
          </p:nvPr>
        </p:nvSpPr>
        <p:spPr/>
        <p:txBody>
          <a:bodyPr/>
          <a:lstStyle/>
          <a:p>
            <a:pPr algn="ctr"/>
            <a:r>
              <a:rPr lang="en-US" b="1" dirty="0"/>
              <a:t>Objectives. </a:t>
            </a:r>
          </a:p>
        </p:txBody>
      </p:sp>
      <p:sp>
        <p:nvSpPr>
          <p:cNvPr id="3" name="Content Placeholder 2">
            <a:extLst>
              <a:ext uri="{FF2B5EF4-FFF2-40B4-BE49-F238E27FC236}">
                <a16:creationId xmlns:a16="http://schemas.microsoft.com/office/drawing/2014/main" id="{E044DF8F-6593-4FDB-95D3-0DD48BA1F0DB}"/>
              </a:ext>
            </a:extLst>
          </p:cNvPr>
          <p:cNvSpPr>
            <a:spLocks noGrp="1"/>
          </p:cNvSpPr>
          <p:nvPr>
            <p:ph idx="1"/>
          </p:nvPr>
        </p:nvSpPr>
        <p:spPr/>
        <p:txBody>
          <a:bodyPr>
            <a:normAutofit/>
          </a:bodyPr>
          <a:lstStyle/>
          <a:p>
            <a:pPr marL="0" indent="0" algn="ctr">
              <a:lnSpc>
                <a:spcPct val="200000"/>
              </a:lnSpc>
              <a:buNone/>
            </a:pPr>
            <a:r>
              <a:rPr lang="en-US" sz="1800" dirty="0">
                <a:latin typeface="Times New Roman" panose="02020603050405020304" pitchFamily="18" charset="0"/>
                <a:cs typeface="Times New Roman" panose="02020603050405020304" pitchFamily="18" charset="0"/>
              </a:rPr>
              <a:t>Main objective: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main aim of this proposal is to develop an inventory management system that increase productivity and profitability.</a:t>
            </a:r>
          </a:p>
          <a:p>
            <a:pPr marL="0" indent="0" algn="ctr">
              <a:lnSpc>
                <a:spcPct val="200000"/>
              </a:lnSpc>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Specific  objectives: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ctr">
              <a:lnSpc>
                <a:spcPct val="200000"/>
              </a:lnSpc>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design a platform where organizations can share and distribute </a:t>
            </a:r>
          </a:p>
          <a:p>
            <a:pPr marL="0" indent="0" algn="ctr">
              <a:lnSpc>
                <a:spcPct val="200000"/>
              </a:lnSpc>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manage inventory reports.</a:t>
            </a:r>
          </a:p>
          <a:p>
            <a:pPr marL="0" indent="0" algn="ctr">
              <a:lnSpc>
                <a:spcPct val="200000"/>
              </a:lnSpc>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To facilitate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proper planning and forecasting.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26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CC2A-2801-47CD-B7CB-45855BD8C9D1}"/>
              </a:ext>
            </a:extLst>
          </p:cNvPr>
          <p:cNvSpPr>
            <a:spLocks noGrp="1"/>
          </p:cNvSpPr>
          <p:nvPr>
            <p:ph type="title"/>
          </p:nvPr>
        </p:nvSpPr>
        <p:spPr/>
        <p:txBody>
          <a:bodyPr/>
          <a:lstStyle/>
          <a:p>
            <a:pPr algn="ctr"/>
            <a:r>
              <a:rPr lang="en-US" b="1" dirty="0"/>
              <a:t>Background study.</a:t>
            </a:r>
          </a:p>
        </p:txBody>
      </p:sp>
      <p:sp>
        <p:nvSpPr>
          <p:cNvPr id="3" name="Content Placeholder 2">
            <a:extLst>
              <a:ext uri="{FF2B5EF4-FFF2-40B4-BE49-F238E27FC236}">
                <a16:creationId xmlns:a16="http://schemas.microsoft.com/office/drawing/2014/main" id="{15950578-241C-4CF7-B087-3DEC54484C8F}"/>
              </a:ext>
            </a:extLst>
          </p:cNvPr>
          <p:cNvSpPr>
            <a:spLocks noGrp="1"/>
          </p:cNvSpPr>
          <p:nvPr>
            <p:ph idx="1"/>
          </p:nvPr>
        </p:nvSpPr>
        <p:spPr/>
        <p:txBody>
          <a:bodyPr>
            <a:normAutofit fontScale="85000" lnSpcReduction="10000"/>
          </a:bodyPr>
          <a:lstStyle/>
          <a:p>
            <a:pPr algn="ctr">
              <a:lnSpc>
                <a:spcPct val="200000"/>
              </a:lnSpc>
            </a:pPr>
            <a:r>
              <a:rPr lang="en-US" sz="2000" b="0" i="0" dirty="0">
                <a:solidFill>
                  <a:srgbClr val="333333"/>
                </a:solidFill>
                <a:effectLst/>
                <a:latin typeface="Times New Roman" panose="02020603050405020304" pitchFamily="18" charset="0"/>
                <a:cs typeface="Times New Roman" panose="02020603050405020304" pitchFamily="18" charset="0"/>
              </a:rPr>
              <a:t>Results of an extensive computational study show that, given the effectiveness associated with both directing capacity and holding inventory, manufacturers should consider the workforce's capacity to learn when making job assignments during production ramp up. </a:t>
            </a:r>
          </a:p>
          <a:p>
            <a:pPr algn="ctr">
              <a:lnSpc>
                <a:spcPct val="200000"/>
              </a:lnSpc>
            </a:pPr>
            <a:r>
              <a:rPr lang="en-US" sz="2000" b="0" i="0" dirty="0">
                <a:solidFill>
                  <a:srgbClr val="333333"/>
                </a:solidFill>
                <a:effectLst/>
                <a:latin typeface="Times New Roman" panose="02020603050405020304" pitchFamily="18" charset="0"/>
                <a:cs typeface="Times New Roman" panose="02020603050405020304" pitchFamily="18" charset="0"/>
              </a:rPr>
              <a:t>Analysis of the results suggests that inventory and capacity building patterns depend on product value and the workforce's experience levels. Further analysis shows that slower learners and those with the potential to achieve higher productivity should specialize more (</a:t>
            </a:r>
            <a:r>
              <a:rPr lang="en-US" sz="2000" b="0" i="0" dirty="0" err="1">
                <a:solidFill>
                  <a:srgbClr val="333333"/>
                </a:solidFill>
                <a:effectLst/>
                <a:latin typeface="Times New Roman" panose="02020603050405020304" pitchFamily="18" charset="0"/>
                <a:cs typeface="Times New Roman" panose="02020603050405020304" pitchFamily="18" charset="0"/>
              </a:rPr>
              <a:t>valeva</a:t>
            </a:r>
            <a:r>
              <a:rPr lang="en-US" sz="2000" b="0" i="0" dirty="0">
                <a:solidFill>
                  <a:srgbClr val="333333"/>
                </a:solidFill>
                <a:effectLst/>
                <a:latin typeface="Times New Roman" panose="02020603050405020304" pitchFamily="18" charset="0"/>
                <a:cs typeface="Times New Roman" panose="02020603050405020304" pitchFamily="18" charset="0"/>
              </a:rPr>
              <a:t> et al, 2019).</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12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566E-5D81-4A0D-ADAB-BE487B2551E4}"/>
              </a:ext>
            </a:extLst>
          </p:cNvPr>
          <p:cNvSpPr>
            <a:spLocks noGrp="1"/>
          </p:cNvSpPr>
          <p:nvPr>
            <p:ph type="title"/>
          </p:nvPr>
        </p:nvSpPr>
        <p:spPr/>
        <p:txBody>
          <a:bodyPr>
            <a:normAutofit/>
          </a:bodyPr>
          <a:lstStyle/>
          <a:p>
            <a:pPr algn="ctr"/>
            <a:r>
              <a:rPr lang="en-US" b="1" dirty="0"/>
              <a:t>Background study </a:t>
            </a:r>
            <a:r>
              <a:rPr lang="en-US" b="1" dirty="0" err="1"/>
              <a:t>cont</a:t>
            </a:r>
            <a:r>
              <a:rPr lang="en-US" b="1" dirty="0"/>
              <a:t>…</a:t>
            </a:r>
            <a:br>
              <a:rPr lang="en-US" b="1" dirty="0"/>
            </a:br>
            <a:r>
              <a:rPr lang="en-US" sz="1100" b="1" dirty="0"/>
              <a:t>animation url: </a:t>
            </a:r>
            <a:r>
              <a:rPr lang="en-US" sz="1100" b="1" dirty="0">
                <a:hlinkClick r:id="rId4"/>
              </a:rPr>
              <a:t>https://www.youtube.com/watch?v=VHrEX9WI4L0</a:t>
            </a:r>
            <a:r>
              <a:rPr lang="en-US" sz="1100" b="1" dirty="0"/>
              <a:t> </a:t>
            </a:r>
            <a:br>
              <a:rPr lang="en-US" sz="1100" b="1" dirty="0"/>
            </a:br>
            <a:r>
              <a:rPr lang="en-US" sz="1000" b="1" dirty="0"/>
              <a:t>image link: </a:t>
            </a:r>
            <a:r>
              <a:rPr lang="en-US" sz="1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inventory management system images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000" dirty="0"/>
          </a:p>
        </p:txBody>
      </p:sp>
      <p:pic>
        <p:nvPicPr>
          <p:cNvPr id="2060" name="Picture 12" descr="Inventory Management System Dataflow Diagram (DFD) FreeProjectz">
            <a:extLst>
              <a:ext uri="{FF2B5EF4-FFF2-40B4-BE49-F238E27FC236}">
                <a16:creationId xmlns:a16="http://schemas.microsoft.com/office/drawing/2014/main" id="{E138B736-4A46-4566-B748-15E89F206BD3}"/>
              </a:ext>
            </a:extLst>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tretch>
            <a:fillRect/>
          </a:stretch>
        </p:blipFill>
        <p:spPr bwMode="auto">
          <a:xfrm>
            <a:off x="677334" y="2247947"/>
            <a:ext cx="4061570" cy="3599061"/>
          </a:xfrm>
          <a:prstGeom prst="rect">
            <a:avLst/>
          </a:prstGeom>
          <a:noFill/>
          <a:extLst>
            <a:ext uri="{909E8E84-426E-40DD-AFC4-6F175D3DCCD1}">
              <a14:hiddenFill xmlns:a14="http://schemas.microsoft.com/office/drawing/2010/main">
                <a:solidFill>
                  <a:srgbClr val="FFFFFF"/>
                </a:solidFill>
              </a14:hiddenFill>
            </a:ext>
          </a:extLst>
        </p:spPr>
      </p:pic>
      <p:pic>
        <p:nvPicPr>
          <p:cNvPr id="15" name="Inventory_Management_-_System_Creation(360p)">
            <a:hlinkClick r:id="" action="ppaction://media"/>
            <a:extLst>
              <a:ext uri="{FF2B5EF4-FFF2-40B4-BE49-F238E27FC236}">
                <a16:creationId xmlns:a16="http://schemas.microsoft.com/office/drawing/2014/main" id="{D5A4E1D8-3939-40A2-88D1-1F98F8E189C2}"/>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7"/>
          <a:stretch>
            <a:fillRect/>
          </a:stretch>
        </p:blipFill>
        <p:spPr>
          <a:xfrm>
            <a:off x="5089525" y="2924175"/>
            <a:ext cx="4184650" cy="2354263"/>
          </a:xfrm>
        </p:spPr>
      </p:pic>
    </p:spTree>
    <p:extLst>
      <p:ext uri="{BB962C8B-B14F-4D97-AF65-F5344CB8AC3E}">
        <p14:creationId xmlns:p14="http://schemas.microsoft.com/office/powerpoint/2010/main" val="99930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10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C01F-3FE8-4486-A447-0673F1FEB658}"/>
              </a:ext>
            </a:extLst>
          </p:cNvPr>
          <p:cNvSpPr>
            <a:spLocks noGrp="1"/>
          </p:cNvSpPr>
          <p:nvPr>
            <p:ph type="title"/>
          </p:nvPr>
        </p:nvSpPr>
        <p:spPr/>
        <p:txBody>
          <a:bodyPr>
            <a:normAutofit fontScale="90000"/>
          </a:bodyPr>
          <a:lstStyle/>
          <a:p>
            <a:pPr algn="ctr"/>
            <a:r>
              <a:rPr lang="en-US" b="1" dirty="0"/>
              <a:t>Methodology: </a:t>
            </a:r>
            <a:r>
              <a:rPr lang="en-US" sz="4400" b="0" dirty="0">
                <a:effectLst/>
                <a:latin typeface="Times New Roman" panose="02020603050405020304" pitchFamily="18" charset="0"/>
                <a:ea typeface="Times New Roman" panose="02020603050405020304" pitchFamily="18" charset="0"/>
                <a:cs typeface="Times New Roman" panose="02020603050405020304" pitchFamily="18" charset="0"/>
              </a:rPr>
              <a:t>Iterative and incremental method.</a:t>
            </a:r>
            <a:endParaRPr lang="en-US" b="1" dirty="0"/>
          </a:p>
        </p:txBody>
      </p:sp>
      <p:sp>
        <p:nvSpPr>
          <p:cNvPr id="3" name="Content Placeholder 2">
            <a:extLst>
              <a:ext uri="{FF2B5EF4-FFF2-40B4-BE49-F238E27FC236}">
                <a16:creationId xmlns:a16="http://schemas.microsoft.com/office/drawing/2014/main" id="{64E68A42-B317-4029-B1E9-C65319CB88D2}"/>
              </a:ext>
            </a:extLst>
          </p:cNvPr>
          <p:cNvSpPr>
            <a:spLocks noGrp="1"/>
          </p:cNvSpPr>
          <p:nvPr>
            <p:ph sz="half" idx="1"/>
          </p:nvPr>
        </p:nvSpPr>
        <p:spPr/>
        <p:txBody>
          <a:bodyPr>
            <a:normAutofit fontScale="55000" lnSpcReduction="20000"/>
          </a:bodyPr>
          <a:lstStyle/>
          <a:p>
            <a:pPr algn="ctr">
              <a:lnSpc>
                <a:spcPct val="200000"/>
              </a:lnSpc>
              <a:spcBef>
                <a:spcPts val="0"/>
              </a:spcBef>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terative and incremental method which starts with the initial planning and ends with deployment with the cyclic interaction in between. </a:t>
            </a:r>
          </a:p>
          <a:p>
            <a:pPr algn="ctr">
              <a:lnSpc>
                <a:spcPct val="20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Basically, the idea here was to develop a system through repeated cycles and in smaller a time. </a:t>
            </a:r>
          </a:p>
          <a:p>
            <a:endParaRPr lang="en-US" dirty="0"/>
          </a:p>
        </p:txBody>
      </p:sp>
      <p:sp>
        <p:nvSpPr>
          <p:cNvPr id="4" name="Content Placeholder 3">
            <a:extLst>
              <a:ext uri="{FF2B5EF4-FFF2-40B4-BE49-F238E27FC236}">
                <a16:creationId xmlns:a16="http://schemas.microsoft.com/office/drawing/2014/main" id="{2EEDFFA3-E6CE-46D6-9649-5825CFAF16C8}"/>
              </a:ext>
            </a:extLst>
          </p:cNvPr>
          <p:cNvSpPr>
            <a:spLocks noGrp="1"/>
          </p:cNvSpPr>
          <p:nvPr>
            <p:ph sz="half" idx="2"/>
          </p:nvPr>
        </p:nvSpPr>
        <p:spPr/>
        <p:txBody>
          <a:bodyPr>
            <a:normAutofit fontScale="55000" lnSpcReduction="20000"/>
          </a:bodyPr>
          <a:lstStyle/>
          <a:p>
            <a:pPr algn="ctr">
              <a:lnSpc>
                <a:spcPct val="21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Doing it this way allowed me to develop a system based on the experience learned in earlier parts of the system. It consists of mini waterfall.</a:t>
            </a:r>
          </a:p>
          <a:p>
            <a:pPr marL="0" indent="0" algn="ctr">
              <a:lnSpc>
                <a:spcPct val="210000"/>
              </a:lnSpc>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210000"/>
              </a:lnSpc>
              <a:buNone/>
            </a:pPr>
            <a:r>
              <a:rPr lang="en-US" dirty="0"/>
              <a:t>More on iterative and incremental method: </a:t>
            </a:r>
            <a:r>
              <a:rPr lang="en-US" dirty="0">
                <a:hlinkClick r:id="rId2"/>
              </a:rPr>
              <a:t>https://www.youtube.com/watch?v=FTygpfEFFKw</a:t>
            </a:r>
            <a:r>
              <a:rPr lang="en-US" dirty="0"/>
              <a:t> </a:t>
            </a:r>
          </a:p>
        </p:txBody>
      </p:sp>
    </p:spTree>
    <p:extLst>
      <p:ext uri="{BB962C8B-B14F-4D97-AF65-F5344CB8AC3E}">
        <p14:creationId xmlns:p14="http://schemas.microsoft.com/office/powerpoint/2010/main" val="423897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954F-0E4C-4F16-9B75-1D604159A866}"/>
              </a:ext>
            </a:extLst>
          </p:cNvPr>
          <p:cNvSpPr>
            <a:spLocks noGrp="1"/>
          </p:cNvSpPr>
          <p:nvPr>
            <p:ph type="title"/>
          </p:nvPr>
        </p:nvSpPr>
        <p:spPr/>
        <p:txBody>
          <a:bodyPr/>
          <a:lstStyle/>
          <a:p>
            <a:pPr algn="ctr"/>
            <a:r>
              <a:rPr lang="en-US" b="1" dirty="0"/>
              <a:t>Performance analysis.</a:t>
            </a:r>
          </a:p>
        </p:txBody>
      </p:sp>
      <p:sp>
        <p:nvSpPr>
          <p:cNvPr id="3" name="Content Placeholder 2">
            <a:extLst>
              <a:ext uri="{FF2B5EF4-FFF2-40B4-BE49-F238E27FC236}">
                <a16:creationId xmlns:a16="http://schemas.microsoft.com/office/drawing/2014/main" id="{0392576D-E6A6-4C64-B080-ABDDDA44B590}"/>
              </a:ext>
            </a:extLst>
          </p:cNvPr>
          <p:cNvSpPr>
            <a:spLocks noGrp="1"/>
          </p:cNvSpPr>
          <p:nvPr>
            <p:ph sz="half" idx="1"/>
          </p:nvPr>
        </p:nvSpPr>
        <p:spPr>
          <a:xfrm>
            <a:off x="838200" y="1825624"/>
            <a:ext cx="5181600" cy="4845631"/>
          </a:xfrm>
        </p:spPr>
        <p:txBody>
          <a:bodyPr>
            <a:normAutofit fontScale="85000" lnSpcReduction="20000"/>
          </a:bodyPr>
          <a:lstStyle/>
          <a:p>
            <a:pPr algn="ctr">
              <a:lnSpc>
                <a:spcPct val="21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organization will use the high-quality RFPs in equal to high quality responses. This involves determining the different responses of the bidders to determine which one amongst them will provide the best proposal.</a:t>
            </a:r>
          </a:p>
          <a:p>
            <a:pPr algn="ctr">
              <a:lnSpc>
                <a:spcPct val="21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 Using a previously defined system for scoring, each item within the inventory management system can be ranked based on the degree to which it aims at fulfilling the goals of the inventory control system.</a:t>
            </a:r>
          </a:p>
          <a:p>
            <a:pPr algn="ctr">
              <a:lnSpc>
                <a:spcPct val="21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Animation url: </a:t>
            </a:r>
            <a:r>
              <a:rPr lang="en-US"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https://www.youtube.com/watch?v=w4ralwhJR9E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210000"/>
              </a:lnSpc>
            </a:pPr>
            <a:endParaRPr lang="en-US" dirty="0">
              <a:latin typeface="Times New Roman" panose="02020603050405020304" pitchFamily="18" charset="0"/>
              <a:cs typeface="Times New Roman" panose="02020603050405020304" pitchFamily="18" charset="0"/>
            </a:endParaRPr>
          </a:p>
          <a:p>
            <a:endParaRPr lang="en-US" dirty="0"/>
          </a:p>
        </p:txBody>
      </p:sp>
      <p:pic>
        <p:nvPicPr>
          <p:cNvPr id="8" name="Inventory_Management_-_Introduction(360p)">
            <a:hlinkClick r:id="" action="ppaction://media"/>
            <a:extLst>
              <a:ext uri="{FF2B5EF4-FFF2-40B4-BE49-F238E27FC236}">
                <a16:creationId xmlns:a16="http://schemas.microsoft.com/office/drawing/2014/main" id="{19FB1012-8753-461F-B2DB-86EC2C75462C}"/>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6454685" y="2048411"/>
            <a:ext cx="4184650" cy="2354263"/>
          </a:xfrm>
        </p:spPr>
      </p:pic>
    </p:spTree>
    <p:extLst>
      <p:ext uri="{BB962C8B-B14F-4D97-AF65-F5344CB8AC3E}">
        <p14:creationId xmlns:p14="http://schemas.microsoft.com/office/powerpoint/2010/main" val="422573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09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108</TotalTime>
  <Words>687</Words>
  <Application>Microsoft Office PowerPoint</Application>
  <PresentationFormat>Widescreen</PresentationFormat>
  <Paragraphs>51</Paragraphs>
  <Slides>11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Times New Roman</vt:lpstr>
      <vt:lpstr>Trebuchet MS</vt:lpstr>
      <vt:lpstr>Wingdings</vt:lpstr>
      <vt:lpstr>Wingdings 3</vt:lpstr>
      <vt:lpstr>Facet</vt:lpstr>
      <vt:lpstr>PROPOSAL TO DEVELOP AN INVENTORY MANAGEMENT SYSTEM.</vt:lpstr>
      <vt:lpstr>Agenda.</vt:lpstr>
      <vt:lpstr>Introduction. </vt:lpstr>
      <vt:lpstr>Problem Statement</vt:lpstr>
      <vt:lpstr>Objectives. </vt:lpstr>
      <vt:lpstr>Background study.</vt:lpstr>
      <vt:lpstr>Background study cont… animation url: https://www.youtube.com/watch?v=VHrEX9WI4L0  image link: inventory management system images  </vt:lpstr>
      <vt:lpstr>Methodology: Iterative and incremental method.</vt:lpstr>
      <vt:lpstr>Performance analysis.</vt:lpstr>
      <vt:lpstr>Conclusion. image link: inventory management system images  </vt:lpstr>
      <vt:lpstr>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2021-04-04T11:02:13Z</dcterms:created>
  <dcterms:modified xsi:type="dcterms:W3CDTF">2021-04-06T08:40:33Z</dcterms:modified>
</cp:coreProperties>
</file>